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3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982C4-E220-4B3D-8312-761C97613883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257300"/>
            <a:ext cx="262255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2B32E-8BA7-4066-82BC-CCAC11726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2969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2B32E-8BA7-4066-82BC-CCAC1172630D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094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684693" y="1715899"/>
            <a:ext cx="4092610" cy="7324243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390" y="782321"/>
            <a:ext cx="5231506" cy="4582161"/>
          </a:xfrm>
        </p:spPr>
        <p:txBody>
          <a:bodyPr anchor="b">
            <a:normAutofit/>
          </a:bodyPr>
          <a:lstStyle>
            <a:lvl1pPr algn="l">
              <a:defRPr sz="374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3390" y="5637673"/>
            <a:ext cx="4211113" cy="2806417"/>
          </a:xfrm>
        </p:spPr>
        <p:txBody>
          <a:bodyPr anchor="t">
            <a:normAutofit/>
          </a:bodyPr>
          <a:lstStyle>
            <a:lvl1pPr marL="0" indent="0" algn="l">
              <a:buNone/>
              <a:defRPr sz="170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9084-D32C-4504-BDA0-8755CAB6A98F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6020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390" y="782320"/>
            <a:ext cx="5571637" cy="55259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73663-E9F1-4269-ADE3-3278C1603C4F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3989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2905759"/>
            <a:ext cx="5442098" cy="3402472"/>
          </a:xfrm>
        </p:spPr>
        <p:txBody>
          <a:bodyPr anchor="b">
            <a:normAutofit/>
          </a:bodyPr>
          <a:lstStyle>
            <a:lvl1pPr algn="l">
              <a:defRPr sz="272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581423"/>
            <a:ext cx="5442097" cy="2247618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3887-376E-4761-BA13-960A75B9727E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2024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453390" y="782321"/>
            <a:ext cx="3357472" cy="552591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3963008" y="782320"/>
            <a:ext cx="3356002" cy="551349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9FBC-D359-4761-B4EA-65BAA17118A2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286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701" y="782320"/>
            <a:ext cx="3159336" cy="894080"/>
          </a:xfrm>
        </p:spPr>
        <p:txBody>
          <a:bodyPr anchor="b">
            <a:noAutofit/>
          </a:bodyPr>
          <a:lstStyle>
            <a:lvl1pPr marL="0" indent="0">
              <a:buNone/>
              <a:defRPr sz="2040" b="0" cap="all">
                <a:solidFill>
                  <a:schemeClr val="tx1"/>
                </a:solidFill>
              </a:defRPr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" y="1676401"/>
            <a:ext cx="3353647" cy="4631832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26764" y="831216"/>
            <a:ext cx="319944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 cap="all">
                <a:solidFill>
                  <a:schemeClr val="tx1"/>
                </a:solidFill>
              </a:defRPr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3008" y="1676400"/>
            <a:ext cx="3363199" cy="46194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8C4B-87F4-4712-8E97-DF46DD35F35D}" type="datetime1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2610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794C-7A8B-46A2-B52F-B15497B5C52E}" type="datetime1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4835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AC2CA-92BF-4A19-B733-E5185E19C9D8}" type="datetime1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749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5867" y="782320"/>
            <a:ext cx="2720340" cy="2235200"/>
          </a:xfrm>
        </p:spPr>
        <p:txBody>
          <a:bodyPr anchor="b">
            <a:normAutofit/>
          </a:bodyPr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389" y="782320"/>
            <a:ext cx="3772942" cy="804672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5867" y="3241043"/>
            <a:ext cx="2720340" cy="3067192"/>
          </a:xfrm>
        </p:spPr>
        <p:txBody>
          <a:bodyPr anchor="t">
            <a:normAutofit/>
          </a:bodyPr>
          <a:lstStyle>
            <a:lvl1pPr marL="0" indent="0">
              <a:buNone/>
              <a:defRPr sz="136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1B59-6F44-4870-B665-705D18BC5E41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343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1430" y="2123440"/>
            <a:ext cx="3028769" cy="1676400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47700" y="1341120"/>
            <a:ext cx="2788828" cy="704088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21623" y="4023360"/>
            <a:ext cx="3029590" cy="3054773"/>
          </a:xfrm>
        </p:spPr>
        <p:txBody>
          <a:bodyPr anchor="t">
            <a:normAutofit/>
          </a:bodyPr>
          <a:lstStyle>
            <a:lvl1pPr marL="0" indent="0">
              <a:buNone/>
              <a:defRPr sz="153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FD421-DF60-49A5-AC7F-4738A3D400BB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3390" y="9052561"/>
            <a:ext cx="4939965" cy="535517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2118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53390" y="782320"/>
            <a:ext cx="6865620" cy="458216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47702" y="5637672"/>
            <a:ext cx="6189132" cy="67056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360"/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34567-8728-4B5A-9A5C-C9B83A7945DF}" type="datetime1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6087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782320"/>
            <a:ext cx="6865620" cy="4246880"/>
          </a:xfrm>
        </p:spPr>
        <p:txBody>
          <a:bodyPr anchor="ctr">
            <a:normAutofit/>
          </a:bodyPr>
          <a:lstStyle>
            <a:lvl1pPr algn="l">
              <a:defRPr sz="238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035040"/>
            <a:ext cx="5426019" cy="279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93A3-1725-4DE5-92B3-9369FF578E1A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5498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841" y="782320"/>
            <a:ext cx="5830819" cy="4246880"/>
          </a:xfrm>
        </p:spPr>
        <p:txBody>
          <a:bodyPr anchor="ctr">
            <a:normAutofit/>
          </a:bodyPr>
          <a:lstStyle>
            <a:lvl1pPr algn="l">
              <a:defRPr sz="238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06780" y="5029200"/>
            <a:ext cx="5442097" cy="707813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308236"/>
            <a:ext cx="5425007" cy="2520804"/>
          </a:xfrm>
        </p:spPr>
        <p:txBody>
          <a:bodyPr anchor="ctr">
            <a:normAutofit/>
          </a:bodyPr>
          <a:lstStyle>
            <a:lvl1pPr marL="0" indent="0" algn="l">
              <a:buNone/>
              <a:defRPr sz="170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2D9E-CB23-47B8-BC25-6C2054E615F9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94311" y="1042249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41771" y="4060615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 algn="r"/>
            <a:r>
              <a:rPr lang="en-US" sz="6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3197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5029200"/>
            <a:ext cx="5425007" cy="2489520"/>
          </a:xfrm>
        </p:spPr>
        <p:txBody>
          <a:bodyPr anchor="b">
            <a:normAutofit/>
          </a:bodyPr>
          <a:lstStyle>
            <a:lvl1pPr algn="l">
              <a:defRPr sz="238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7528371"/>
            <a:ext cx="5426019" cy="1300668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EEF67-E628-4D82-A73F-5BEBFBF8BE63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6141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841" y="782320"/>
            <a:ext cx="5830818" cy="4246880"/>
          </a:xfrm>
        </p:spPr>
        <p:txBody>
          <a:bodyPr anchor="ctr">
            <a:normAutofit/>
          </a:bodyPr>
          <a:lstStyle>
            <a:lvl1pPr algn="l">
              <a:defRPr sz="238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3390" y="5699760"/>
            <a:ext cx="5425007" cy="153980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7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7264400"/>
            <a:ext cx="5425006" cy="1564640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9731-86E7-4F73-A873-0A04F9BA9D32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94311" y="1042249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41771" y="4060615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 algn="r"/>
            <a:r>
              <a:rPr lang="en-US" sz="6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3366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782320"/>
            <a:ext cx="6396809" cy="424688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38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3390" y="5761850"/>
            <a:ext cx="5425007" cy="12293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7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991212"/>
            <a:ext cx="5425006" cy="1837829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FE2B-C806-4DD4-9C44-2374F474D105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5008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 algn="l">
              <a:defRPr sz="23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3390" y="782321"/>
            <a:ext cx="5571637" cy="5525916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63D6-A72C-4B47-A2D8-7A6C4D388F2C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9297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81445" y="782320"/>
            <a:ext cx="1737565" cy="6482080"/>
          </a:xfrm>
        </p:spPr>
        <p:txBody>
          <a:bodyPr vert="eaVert">
            <a:normAutofit/>
          </a:bodyPr>
          <a:lstStyle>
            <a:lvl1pPr>
              <a:defRPr sz="23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3390" y="782320"/>
            <a:ext cx="4972510" cy="804672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86274-E26F-4ADA-B307-919861E71827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201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670074" y="5712179"/>
            <a:ext cx="2099888" cy="389918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782321"/>
            <a:ext cx="5571637" cy="5525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15708" y="9052565"/>
            <a:ext cx="1020394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2F8BFC1-F664-4C57-A919-DFD052FFB322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390" y="9052561"/>
            <a:ext cx="4939965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08263" y="8181768"/>
            <a:ext cx="728371" cy="9825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38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5497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hdr="0" ftr="0" dt="0"/>
  <p:txStyles>
    <p:titleStyle>
      <a:lvl1pPr algn="l" defTabSz="388620" rtl="0" eaLnBrk="1" latinLnBrk="0" hangingPunct="1">
        <a:spcBef>
          <a:spcPct val="0"/>
        </a:spcBef>
        <a:buNone/>
        <a:defRPr sz="272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4288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7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3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02012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6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311593" indent="-145733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700213" indent="-145733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336296"/>
            <a:ext cx="5814060" cy="206819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346200" marR="1567815" algn="ctr">
              <a:lnSpc>
                <a:spcPts val="1639"/>
              </a:lnSpc>
              <a:spcBef>
                <a:spcPts val="190"/>
              </a:spcBef>
            </a:pPr>
            <a:r>
              <a:rPr sz="1400" b="1" spc="95" dirty="0">
                <a:latin typeface="Cambria"/>
                <a:cs typeface="Cambria"/>
              </a:rPr>
              <a:t>Computer</a:t>
            </a:r>
            <a:r>
              <a:rPr sz="1400" b="1" spc="150" dirty="0">
                <a:latin typeface="Cambria"/>
                <a:cs typeface="Cambria"/>
              </a:rPr>
              <a:t> </a:t>
            </a:r>
            <a:r>
              <a:rPr sz="1400" b="1" spc="125" dirty="0">
                <a:latin typeface="Cambria"/>
                <a:cs typeface="Cambria"/>
              </a:rPr>
              <a:t>System</a:t>
            </a:r>
            <a:r>
              <a:rPr sz="1400" b="1" spc="150" dirty="0">
                <a:latin typeface="Cambria"/>
                <a:cs typeface="Cambria"/>
              </a:rPr>
              <a:t> </a:t>
            </a:r>
            <a:r>
              <a:rPr sz="1400" b="1" spc="85" dirty="0">
                <a:latin typeface="Cambria"/>
                <a:cs typeface="Cambria"/>
              </a:rPr>
              <a:t>Architecture </a:t>
            </a:r>
            <a:r>
              <a:rPr sz="1400" b="1" spc="-290" dirty="0">
                <a:latin typeface="Cambria"/>
                <a:cs typeface="Cambria"/>
              </a:rPr>
              <a:t> </a:t>
            </a:r>
            <a:r>
              <a:rPr sz="1400" b="1" spc="114" dirty="0">
                <a:latin typeface="Cambria"/>
                <a:cs typeface="Cambria"/>
              </a:rPr>
              <a:t>COMP201TH</a:t>
            </a:r>
            <a:endParaRPr sz="1400">
              <a:latin typeface="Cambria"/>
              <a:cs typeface="Cambria"/>
            </a:endParaRPr>
          </a:p>
          <a:p>
            <a:pPr marR="219710" algn="ctr">
              <a:lnSpc>
                <a:spcPts val="1600"/>
              </a:lnSpc>
            </a:pPr>
            <a:r>
              <a:rPr sz="1400" b="1" spc="80" dirty="0">
                <a:latin typeface="Cambria"/>
                <a:cs typeface="Cambria"/>
              </a:rPr>
              <a:t>Lecture-5</a:t>
            </a:r>
            <a:endParaRPr sz="1400">
              <a:latin typeface="Cambria"/>
              <a:cs typeface="Cambria"/>
            </a:endParaRPr>
          </a:p>
          <a:p>
            <a:pPr marR="220979" algn="ctr">
              <a:lnSpc>
                <a:spcPct val="100000"/>
              </a:lnSpc>
              <a:spcBef>
                <a:spcPts val="204"/>
              </a:spcBef>
            </a:pPr>
            <a:r>
              <a:rPr sz="1400" b="1" spc="105" dirty="0">
                <a:latin typeface="Cambria"/>
                <a:cs typeface="Cambria"/>
              </a:rPr>
              <a:t>Don’t</a:t>
            </a:r>
            <a:r>
              <a:rPr sz="1400" b="1" spc="145" dirty="0">
                <a:latin typeface="Cambria"/>
                <a:cs typeface="Cambria"/>
              </a:rPr>
              <a:t> </a:t>
            </a:r>
            <a:r>
              <a:rPr sz="1400" b="1" spc="85" dirty="0">
                <a:latin typeface="Cambria"/>
                <a:cs typeface="Cambria"/>
              </a:rPr>
              <a:t>Care</a:t>
            </a:r>
            <a:r>
              <a:rPr sz="1400" b="1" spc="145" dirty="0">
                <a:latin typeface="Cambria"/>
                <a:cs typeface="Cambria"/>
              </a:rPr>
              <a:t> </a:t>
            </a:r>
            <a:r>
              <a:rPr sz="1400" b="1" spc="95" dirty="0">
                <a:latin typeface="Cambria"/>
                <a:cs typeface="Cambria"/>
              </a:rPr>
              <a:t>Conditions</a:t>
            </a:r>
            <a:endParaRPr sz="1400">
              <a:latin typeface="Cambria"/>
              <a:cs typeface="Cambria"/>
            </a:endParaRPr>
          </a:p>
          <a:p>
            <a:pPr marL="240665" indent="-228600" algn="just">
              <a:lnSpc>
                <a:spcPct val="100000"/>
              </a:lnSpc>
              <a:spcBef>
                <a:spcPts val="1305"/>
              </a:spcBef>
              <a:buFont typeface="Symbol"/>
              <a:buChar char=""/>
              <a:tabLst>
                <a:tab pos="241300" algn="l"/>
              </a:tabLst>
            </a:pPr>
            <a:r>
              <a:rPr sz="1200" b="1" spc="75" dirty="0">
                <a:latin typeface="Cambria"/>
                <a:cs typeface="Cambria"/>
              </a:rPr>
              <a:t>Duality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Theorem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Boolean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Algebra:</a:t>
            </a:r>
            <a:endParaRPr sz="1200">
              <a:latin typeface="Cambria"/>
              <a:cs typeface="Cambria"/>
            </a:endParaRPr>
          </a:p>
          <a:p>
            <a:pPr marL="697865" marR="5080" indent="-228600" algn="just">
              <a:lnSpc>
                <a:spcPts val="1620"/>
              </a:lnSpc>
              <a:spcBef>
                <a:spcPts val="70"/>
              </a:spcBef>
            </a:pPr>
            <a:r>
              <a:rPr sz="1200" dirty="0">
                <a:latin typeface="Courier New"/>
                <a:cs typeface="Courier New"/>
              </a:rPr>
              <a:t>o </a:t>
            </a:r>
            <a:r>
              <a:rPr sz="1200" spc="65" dirty="0">
                <a:latin typeface="Cambria"/>
                <a:cs typeface="Cambria"/>
              </a:rPr>
              <a:t>This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theorem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states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dual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 </a:t>
            </a:r>
            <a:r>
              <a:rPr sz="1200" spc="75" dirty="0">
                <a:latin typeface="Cambria"/>
                <a:cs typeface="Cambria"/>
              </a:rPr>
              <a:t>Boolean  function 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obtained by </a:t>
            </a:r>
            <a:r>
              <a:rPr sz="1200" spc="75" dirty="0">
                <a:latin typeface="Cambria"/>
                <a:cs typeface="Cambria"/>
              </a:rPr>
              <a:t>interchanging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logical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45" dirty="0">
                <a:latin typeface="Cambria"/>
                <a:cs typeface="Cambria"/>
              </a:rPr>
              <a:t>operator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55" dirty="0">
                <a:latin typeface="Cambria"/>
                <a:cs typeface="Cambria"/>
              </a:rPr>
              <a:t>logical </a:t>
            </a:r>
            <a:r>
              <a:rPr sz="1200" spc="145" dirty="0">
                <a:latin typeface="Cambria"/>
                <a:cs typeface="Cambria"/>
              </a:rPr>
              <a:t>OR 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operator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zeros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ones.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For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every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Boolean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function,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there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will</a:t>
            </a:r>
            <a:endParaRPr sz="1200">
              <a:latin typeface="Cambria"/>
              <a:cs typeface="Cambria"/>
            </a:endParaRPr>
          </a:p>
          <a:p>
            <a:pPr marL="697865" algn="just">
              <a:lnSpc>
                <a:spcPct val="100000"/>
              </a:lnSpc>
              <a:spcBef>
                <a:spcPts val="110"/>
              </a:spcBef>
            </a:pP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corresponding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Dual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function.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604" y="4794630"/>
            <a:ext cx="5814695" cy="435419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90" dirty="0">
                <a:latin typeface="Cambria"/>
                <a:cs typeface="Cambria"/>
              </a:rPr>
              <a:t>Complement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a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function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(Using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De-Morgan’s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20" dirty="0">
                <a:latin typeface="Cambria"/>
                <a:cs typeface="Cambria"/>
              </a:rPr>
              <a:t>Law):</a:t>
            </a:r>
            <a:endParaRPr sz="1200">
              <a:latin typeface="Cambria"/>
              <a:cs typeface="Cambria"/>
            </a:endParaRPr>
          </a:p>
          <a:p>
            <a:pPr marL="746760" lvl="1" indent="-278130">
              <a:lnSpc>
                <a:spcPct val="100000"/>
              </a:lnSpc>
              <a:spcBef>
                <a:spcPts val="170"/>
              </a:spcBef>
              <a:buFont typeface="Courier New"/>
              <a:buChar char="o"/>
              <a:tabLst>
                <a:tab pos="746760" algn="l"/>
                <a:tab pos="747395" algn="l"/>
              </a:tabLst>
            </a:pPr>
            <a:r>
              <a:rPr sz="1200" spc="75" dirty="0">
                <a:latin typeface="Cambria"/>
                <a:cs typeface="Cambria"/>
              </a:rPr>
              <a:t>De-morgan’s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law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:</a:t>
            </a:r>
            <a:endParaRPr sz="1200">
              <a:latin typeface="Cambria"/>
              <a:cs typeface="Cambria"/>
            </a:endParaRPr>
          </a:p>
          <a:p>
            <a:pPr marL="1155700" lvl="2" indent="-229870">
              <a:lnSpc>
                <a:spcPct val="100000"/>
              </a:lnSpc>
              <a:spcBef>
                <a:spcPts val="180"/>
              </a:spcBef>
              <a:buFont typeface="Wingdings"/>
              <a:buChar char=""/>
              <a:tabLst>
                <a:tab pos="1155700" algn="l"/>
                <a:tab pos="1156335" algn="l"/>
              </a:tabLst>
            </a:pPr>
            <a:r>
              <a:rPr sz="1200" spc="30" dirty="0">
                <a:latin typeface="Cambria"/>
                <a:cs typeface="Cambria"/>
              </a:rPr>
              <a:t>(xy)`=x`+y`</a:t>
            </a:r>
            <a:endParaRPr sz="1200">
              <a:latin typeface="Cambria"/>
              <a:cs typeface="Cambria"/>
            </a:endParaRPr>
          </a:p>
          <a:p>
            <a:pPr marL="1155700" lvl="2" indent="-229870">
              <a:lnSpc>
                <a:spcPct val="100000"/>
              </a:lnSpc>
              <a:spcBef>
                <a:spcPts val="180"/>
              </a:spcBef>
              <a:buFont typeface="Wingdings"/>
              <a:buChar char=""/>
              <a:tabLst>
                <a:tab pos="1155700" algn="l"/>
                <a:tab pos="1156335" algn="l"/>
              </a:tabLst>
            </a:pPr>
            <a:r>
              <a:rPr sz="1200" spc="10" dirty="0">
                <a:latin typeface="Cambria"/>
                <a:cs typeface="Cambria"/>
              </a:rPr>
              <a:t>(x+y)`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x`.y`</a:t>
            </a:r>
            <a:endParaRPr sz="1200">
              <a:latin typeface="Cambria"/>
              <a:cs typeface="Cambria"/>
            </a:endParaRPr>
          </a:p>
          <a:p>
            <a:pPr marL="697865" lvl="1" indent="-229235">
              <a:lnSpc>
                <a:spcPct val="100000"/>
              </a:lnSpc>
              <a:spcBef>
                <a:spcPts val="180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120" dirty="0">
                <a:latin typeface="Cambria"/>
                <a:cs typeface="Cambria"/>
              </a:rPr>
              <a:t>E.g.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find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complement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function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AB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+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85" dirty="0">
                <a:latin typeface="Cambria"/>
                <a:cs typeface="Cambria"/>
              </a:rPr>
              <a:t>CD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+BD`</a:t>
            </a:r>
            <a:endParaRPr sz="1200">
              <a:latin typeface="Cambria"/>
              <a:cs typeface="Cambria"/>
            </a:endParaRPr>
          </a:p>
          <a:p>
            <a:pPr marR="312420" algn="ctr">
              <a:lnSpc>
                <a:spcPct val="100000"/>
              </a:lnSpc>
              <a:spcBef>
                <a:spcPts val="180"/>
              </a:spcBef>
            </a:pPr>
            <a:r>
              <a:rPr sz="1200" spc="40" dirty="0">
                <a:latin typeface="Cambria"/>
                <a:cs typeface="Cambria"/>
              </a:rPr>
              <a:t>f`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(AB+CD+BD`)`</a:t>
            </a:r>
            <a:endParaRPr sz="1200">
              <a:latin typeface="Cambria"/>
              <a:cs typeface="Cambria"/>
            </a:endParaRPr>
          </a:p>
          <a:p>
            <a:pPr marL="2527300" algn="just">
              <a:lnSpc>
                <a:spcPct val="100000"/>
              </a:lnSpc>
              <a:spcBef>
                <a:spcPts val="180"/>
              </a:spcBef>
            </a:pP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(AB)`.(CD)`.(BD`)`</a:t>
            </a:r>
            <a:endParaRPr sz="1200">
              <a:latin typeface="Cambria"/>
              <a:cs typeface="Cambria"/>
            </a:endParaRPr>
          </a:p>
          <a:p>
            <a:pPr marL="2527300" algn="just">
              <a:lnSpc>
                <a:spcPct val="100000"/>
              </a:lnSpc>
              <a:spcBef>
                <a:spcPts val="180"/>
              </a:spcBef>
            </a:pP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(A`+B`).(C`+D`).(B`+(D`)`)</a:t>
            </a:r>
            <a:endParaRPr sz="1200">
              <a:latin typeface="Cambria"/>
              <a:cs typeface="Cambria"/>
            </a:endParaRPr>
          </a:p>
          <a:p>
            <a:pPr marL="2527300" algn="just">
              <a:lnSpc>
                <a:spcPct val="100000"/>
              </a:lnSpc>
              <a:spcBef>
                <a:spcPts val="180"/>
              </a:spcBef>
            </a:pP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(A`+B`)(C`+D`)(B`+D)</a:t>
            </a:r>
            <a:endParaRPr sz="1200">
              <a:latin typeface="Cambria"/>
              <a:cs typeface="Cambria"/>
            </a:endParaRPr>
          </a:p>
          <a:p>
            <a:pPr marL="240665" indent="-228600" algn="just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241300" algn="l"/>
              </a:tabLst>
            </a:pPr>
            <a:r>
              <a:rPr sz="1200" b="1" spc="65" dirty="0">
                <a:latin typeface="Cambria"/>
                <a:cs typeface="Cambria"/>
              </a:rPr>
              <a:t>Product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110" dirty="0">
                <a:latin typeface="Cambria"/>
                <a:cs typeface="Cambria"/>
              </a:rPr>
              <a:t>Sums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Simplification:</a:t>
            </a:r>
            <a:endParaRPr sz="1200">
              <a:latin typeface="Cambria"/>
              <a:cs typeface="Cambria"/>
            </a:endParaRPr>
          </a:p>
          <a:p>
            <a:pPr marL="697865" marR="5080" lvl="1" indent="-228600" algn="just">
              <a:lnSpc>
                <a:spcPts val="1620"/>
              </a:lnSpc>
              <a:spcBef>
                <a:spcPts val="75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55" dirty="0">
                <a:latin typeface="Cambria"/>
                <a:cs typeface="Cambria"/>
              </a:rPr>
              <a:t>previous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lecture, the </a:t>
            </a:r>
            <a:r>
              <a:rPr sz="1200" spc="75" dirty="0">
                <a:latin typeface="Cambria"/>
                <a:cs typeface="Cambria"/>
              </a:rPr>
              <a:t>Boolean </a:t>
            </a:r>
            <a:r>
              <a:rPr sz="1200" spc="70" dirty="0">
                <a:latin typeface="Cambria"/>
                <a:cs typeface="Cambria"/>
              </a:rPr>
              <a:t>expressions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derived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were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expressed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sum-of-products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form.</a:t>
            </a:r>
            <a:endParaRPr sz="1200">
              <a:latin typeface="Cambria"/>
              <a:cs typeface="Cambria"/>
            </a:endParaRPr>
          </a:p>
          <a:p>
            <a:pPr marL="697865" marR="6985" lvl="1" indent="-228600" algn="just">
              <a:lnSpc>
                <a:spcPts val="1620"/>
              </a:lnSpc>
              <a:buFont typeface="Courier New"/>
              <a:buChar char="o"/>
              <a:tabLst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1’s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105" dirty="0">
                <a:latin typeface="Cambria"/>
                <a:cs typeface="Cambria"/>
              </a:rPr>
              <a:t>map </a:t>
            </a:r>
            <a:r>
              <a:rPr sz="1200" spc="55" dirty="0">
                <a:latin typeface="Cambria"/>
                <a:cs typeface="Cambria"/>
              </a:rPr>
              <a:t>represent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minterms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65" dirty="0">
                <a:latin typeface="Cambria"/>
                <a:cs typeface="Cambria"/>
              </a:rPr>
              <a:t>produce </a:t>
            </a:r>
            <a:r>
              <a:rPr sz="1200" spc="75" dirty="0">
                <a:latin typeface="Cambria"/>
                <a:cs typeface="Cambria"/>
              </a:rPr>
              <a:t>1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function.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squares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marked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represent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minterms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endParaRPr sz="1200">
              <a:latin typeface="Cambria"/>
              <a:cs typeface="Cambria"/>
            </a:endParaRPr>
          </a:p>
          <a:p>
            <a:pPr marL="697865" marR="5715" algn="just">
              <a:lnSpc>
                <a:spcPts val="1620"/>
              </a:lnSpc>
            </a:pPr>
            <a:r>
              <a:rPr sz="1200" spc="65" dirty="0">
                <a:latin typeface="Cambria"/>
                <a:cs typeface="Cambria"/>
              </a:rPr>
              <a:t>produce </a:t>
            </a:r>
            <a:r>
              <a:rPr sz="1200" spc="75" dirty="0">
                <a:latin typeface="Cambria"/>
                <a:cs typeface="Cambria"/>
              </a:rPr>
              <a:t>0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function. </a:t>
            </a:r>
            <a:r>
              <a:rPr sz="1200" spc="20" dirty="0">
                <a:latin typeface="Cambria"/>
                <a:cs typeface="Cambria"/>
              </a:rPr>
              <a:t>If  we  </a:t>
            </a:r>
            <a:r>
              <a:rPr sz="1200" spc="95" dirty="0">
                <a:latin typeface="Cambria"/>
                <a:cs typeface="Cambria"/>
              </a:rPr>
              <a:t>mark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empty </a:t>
            </a:r>
            <a:r>
              <a:rPr sz="1200" spc="80" dirty="0">
                <a:latin typeface="Cambria"/>
                <a:cs typeface="Cambria"/>
              </a:rPr>
              <a:t>squares </a:t>
            </a:r>
            <a:r>
              <a:rPr sz="1200" spc="55" dirty="0">
                <a:latin typeface="Cambria"/>
                <a:cs typeface="Cambria"/>
              </a:rPr>
              <a:t>with 0’s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5" dirty="0">
                <a:latin typeface="Cambria"/>
                <a:cs typeface="Cambria"/>
              </a:rPr>
              <a:t>combine </a:t>
            </a:r>
            <a:r>
              <a:rPr sz="1200" spc="85" dirty="0">
                <a:latin typeface="Cambria"/>
                <a:cs typeface="Cambria"/>
              </a:rPr>
              <a:t>them </a:t>
            </a:r>
            <a:r>
              <a:rPr sz="1200" spc="50" dirty="0">
                <a:latin typeface="Cambria"/>
                <a:cs typeface="Cambria"/>
              </a:rPr>
              <a:t>into </a:t>
            </a:r>
            <a:r>
              <a:rPr sz="1200" spc="70" dirty="0">
                <a:latin typeface="Cambria"/>
                <a:cs typeface="Cambria"/>
              </a:rPr>
              <a:t>groups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5" dirty="0">
                <a:latin typeface="Cambria"/>
                <a:cs typeface="Cambria"/>
              </a:rPr>
              <a:t>adjacent </a:t>
            </a:r>
            <a:r>
              <a:rPr sz="1200" spc="90" dirty="0">
                <a:latin typeface="Cambria"/>
                <a:cs typeface="Cambria"/>
              </a:rPr>
              <a:t>squares, </a:t>
            </a:r>
            <a:r>
              <a:rPr sz="1200" spc="20" dirty="0">
                <a:latin typeface="Cambria"/>
                <a:cs typeface="Cambria"/>
              </a:rPr>
              <a:t>we </a:t>
            </a:r>
            <a:r>
              <a:rPr sz="1200" spc="65" dirty="0">
                <a:latin typeface="Cambria"/>
                <a:cs typeface="Cambria"/>
              </a:rPr>
              <a:t>obtain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complement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function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f`.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Taking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complement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f`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produces</a:t>
            </a:r>
            <a:r>
              <a:rPr sz="1200" spc="110" dirty="0">
                <a:latin typeface="Cambria"/>
                <a:cs typeface="Cambria"/>
              </a:rPr>
              <a:t> 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expression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product-of-sums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form.</a:t>
            </a:r>
            <a:endParaRPr sz="1200">
              <a:latin typeface="Cambria"/>
              <a:cs typeface="Cambria"/>
            </a:endParaRPr>
          </a:p>
          <a:p>
            <a:pPr marL="697865" marR="5080" lvl="1" indent="-228600" algn="just">
              <a:lnSpc>
                <a:spcPts val="1620"/>
              </a:lnSpc>
              <a:buFont typeface="Courier New"/>
              <a:buChar char="o"/>
              <a:tabLst>
                <a:tab pos="698500" algn="l"/>
              </a:tabLst>
            </a:pPr>
            <a:r>
              <a:rPr sz="1200" spc="20" dirty="0">
                <a:latin typeface="Cambria"/>
                <a:cs typeface="Cambria"/>
              </a:rPr>
              <a:t>If  </a:t>
            </a:r>
            <a:r>
              <a:rPr sz="1200" spc="75" dirty="0">
                <a:latin typeface="Cambria"/>
                <a:cs typeface="Cambria"/>
              </a:rPr>
              <a:t>Boolean </a:t>
            </a:r>
            <a:r>
              <a:rPr sz="1200" spc="65" dirty="0">
                <a:latin typeface="Cambria"/>
                <a:cs typeface="Cambria"/>
              </a:rPr>
              <a:t>expression is </a:t>
            </a:r>
            <a:r>
              <a:rPr sz="1200" spc="45" dirty="0">
                <a:latin typeface="Cambria"/>
                <a:cs typeface="Cambria"/>
              </a:rPr>
              <a:t>given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50" dirty="0">
                <a:latin typeface="Cambria"/>
                <a:cs typeface="Cambria"/>
              </a:rPr>
              <a:t>form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85" dirty="0">
                <a:latin typeface="Cambria"/>
                <a:cs typeface="Cambria"/>
              </a:rPr>
              <a:t>maxterms </a:t>
            </a:r>
            <a:r>
              <a:rPr sz="1200" spc="5" dirty="0">
                <a:latin typeface="Cambria"/>
                <a:cs typeface="Cambria"/>
              </a:rPr>
              <a:t>(π),  </a:t>
            </a:r>
            <a:r>
              <a:rPr sz="1200" spc="85" dirty="0">
                <a:latin typeface="Cambria"/>
                <a:cs typeface="Cambria"/>
              </a:rPr>
              <a:t>then </a:t>
            </a:r>
            <a:r>
              <a:rPr sz="1200" spc="100" dirty="0">
                <a:latin typeface="Cambria"/>
                <a:cs typeface="Cambria"/>
              </a:rPr>
              <a:t>K-map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simplified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same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procedure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145" dirty="0">
                <a:latin typeface="Cambria"/>
                <a:cs typeface="Cambria"/>
              </a:rPr>
              <a:t>SOP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form.</a:t>
            </a:r>
            <a:endParaRPr sz="1200">
              <a:latin typeface="Cambria"/>
              <a:cs typeface="Cambria"/>
            </a:endParaRPr>
          </a:p>
          <a:p>
            <a:pPr marL="697865" algn="just">
              <a:lnSpc>
                <a:spcPct val="100000"/>
              </a:lnSpc>
              <a:spcBef>
                <a:spcPts val="110"/>
              </a:spcBef>
            </a:pP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case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group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0’s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formed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rather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than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group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1’s.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9982" y="2550160"/>
            <a:ext cx="5609082" cy="212585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39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61188"/>
            <a:ext cx="6016625" cy="80232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40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61188"/>
            <a:ext cx="6016625" cy="80232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41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61188"/>
            <a:ext cx="6016625" cy="80232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42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61188"/>
            <a:ext cx="6016625" cy="80232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43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61188"/>
            <a:ext cx="6016625" cy="80232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44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327151"/>
            <a:ext cx="5814060" cy="146431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90" dirty="0">
                <a:latin typeface="Cambria"/>
                <a:cs typeface="Cambria"/>
              </a:rPr>
              <a:t>Don’t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Care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Condition:</a:t>
            </a:r>
            <a:endParaRPr sz="1200">
              <a:latin typeface="Cambria"/>
              <a:cs typeface="Cambria"/>
            </a:endParaRPr>
          </a:p>
          <a:p>
            <a:pPr marL="697865" lvl="1" indent="-229235">
              <a:lnSpc>
                <a:spcPct val="100000"/>
              </a:lnSpc>
              <a:spcBef>
                <a:spcPts val="170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80" dirty="0">
                <a:latin typeface="Cambria"/>
                <a:cs typeface="Cambria"/>
              </a:rPr>
              <a:t>Binary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Coded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Decimal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(BCD):</a:t>
            </a:r>
            <a:endParaRPr sz="1200">
              <a:latin typeface="Cambria"/>
              <a:cs typeface="Cambria"/>
            </a:endParaRPr>
          </a:p>
          <a:p>
            <a:pPr marL="1155700" marR="5080" lvl="2" indent="-229235">
              <a:lnSpc>
                <a:spcPts val="1620"/>
              </a:lnSpc>
              <a:spcBef>
                <a:spcPts val="85"/>
              </a:spcBef>
              <a:buFont typeface="Wingdings"/>
              <a:buChar char=""/>
              <a:tabLst>
                <a:tab pos="1155700" algn="l"/>
                <a:tab pos="1156335" algn="l"/>
              </a:tabLst>
            </a:pPr>
            <a:r>
              <a:rPr sz="1200" spc="175" dirty="0">
                <a:latin typeface="Cambria"/>
                <a:cs typeface="Cambria"/>
              </a:rPr>
              <a:t>BCD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another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process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converting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decimal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numbers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into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their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equivalents.</a:t>
            </a:r>
            <a:endParaRPr sz="1200">
              <a:latin typeface="Cambria"/>
              <a:cs typeface="Cambria"/>
            </a:endParaRPr>
          </a:p>
          <a:p>
            <a:pPr marL="1155700" marR="6350" lvl="2" indent="-229235">
              <a:lnSpc>
                <a:spcPts val="1620"/>
              </a:lnSpc>
              <a:buFont typeface="Wingdings"/>
              <a:buChar char=""/>
              <a:tabLst>
                <a:tab pos="1155700" algn="l"/>
                <a:tab pos="1156335" algn="l"/>
              </a:tabLst>
            </a:pP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form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binary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encoding </a:t>
            </a:r>
            <a:r>
              <a:rPr sz="1200" spc="45" dirty="0">
                <a:latin typeface="Cambria"/>
                <a:cs typeface="Cambria"/>
              </a:rPr>
              <a:t>where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40" dirty="0">
                <a:latin typeface="Cambria"/>
                <a:cs typeface="Cambria"/>
              </a:rPr>
              <a:t>digit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decimal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represented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form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bits.</a:t>
            </a:r>
            <a:endParaRPr sz="1200">
              <a:latin typeface="Cambria"/>
              <a:cs typeface="Cambria"/>
            </a:endParaRPr>
          </a:p>
          <a:p>
            <a:pPr marL="1155700" lvl="2" indent="-229870">
              <a:lnSpc>
                <a:spcPct val="100000"/>
              </a:lnSpc>
              <a:spcBef>
                <a:spcPts val="110"/>
              </a:spcBef>
              <a:buFont typeface="Wingdings"/>
              <a:buChar char=""/>
              <a:tabLst>
                <a:tab pos="1155700" algn="l"/>
                <a:tab pos="1156335" algn="l"/>
              </a:tabLst>
            </a:pPr>
            <a:r>
              <a:rPr sz="1200" spc="60" dirty="0">
                <a:latin typeface="Cambria"/>
                <a:cs typeface="Cambria"/>
              </a:rPr>
              <a:t>These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generally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displays.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570344"/>
            <a:ext cx="2256790" cy="1871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80" dirty="0">
                <a:latin typeface="Cambria"/>
                <a:cs typeface="Cambria"/>
              </a:rPr>
              <a:t>Example:</a:t>
            </a:r>
            <a:endParaRPr sz="1200">
              <a:latin typeface="Cambria"/>
              <a:cs typeface="Cambria"/>
            </a:endParaRPr>
          </a:p>
          <a:p>
            <a:pPr marL="12700" marR="401320">
              <a:lnSpc>
                <a:spcPct val="181700"/>
              </a:lnSpc>
            </a:pPr>
            <a:r>
              <a:rPr sz="1200" spc="70" dirty="0">
                <a:latin typeface="Cambria"/>
                <a:cs typeface="Cambria"/>
              </a:rPr>
              <a:t>Convert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(123)10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BCD: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dirty="0">
                <a:latin typeface="Wingdings"/>
                <a:cs typeface="Wingdings"/>
              </a:rPr>
              <a:t>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70" dirty="0">
                <a:latin typeface="Cambria"/>
                <a:cs typeface="Cambria"/>
              </a:rPr>
              <a:t>0001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200" spc="75" dirty="0">
                <a:latin typeface="Cambria"/>
                <a:cs typeface="Cambria"/>
              </a:rPr>
              <a:t>2 </a:t>
            </a:r>
            <a:r>
              <a:rPr sz="1200" dirty="0">
                <a:latin typeface="Wingdings"/>
                <a:cs typeface="Wingdings"/>
              </a:rPr>
              <a:t>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70" dirty="0">
                <a:latin typeface="Cambria"/>
                <a:cs typeface="Cambria"/>
              </a:rPr>
              <a:t>0010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200" spc="75" dirty="0">
                <a:latin typeface="Cambria"/>
                <a:cs typeface="Cambria"/>
              </a:rPr>
              <a:t>3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5" dirty="0">
                <a:latin typeface="Wingdings"/>
                <a:cs typeface="Wingdings"/>
              </a:rPr>
              <a:t></a:t>
            </a:r>
            <a:r>
              <a:rPr sz="1200" spc="55" dirty="0">
                <a:latin typeface="Cambria"/>
                <a:cs typeface="Cambria"/>
              </a:rPr>
              <a:t>0011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200" spc="114" dirty="0">
                <a:latin typeface="Cambria"/>
                <a:cs typeface="Cambria"/>
              </a:rPr>
              <a:t>So,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75" dirty="0">
                <a:latin typeface="Cambria"/>
                <a:cs typeface="Cambria"/>
              </a:rPr>
              <a:t>BCD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is: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000100100011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1937257"/>
            <a:ext cx="6016625" cy="443485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45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327151"/>
            <a:ext cx="5816600" cy="642112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40665" indent="-228600" algn="just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241300" algn="l"/>
              </a:tabLst>
            </a:pPr>
            <a:r>
              <a:rPr sz="1200" b="1" spc="90" dirty="0">
                <a:latin typeface="Cambria"/>
                <a:cs typeface="Cambria"/>
              </a:rPr>
              <a:t>Don’t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Care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Condition:</a:t>
            </a:r>
            <a:endParaRPr sz="1200">
              <a:latin typeface="Cambria"/>
              <a:cs typeface="Cambria"/>
            </a:endParaRPr>
          </a:p>
          <a:p>
            <a:pPr marL="697865" marR="5080" lvl="1" indent="-228600" algn="just">
              <a:lnSpc>
                <a:spcPts val="1620"/>
              </a:lnSpc>
              <a:spcBef>
                <a:spcPts val="75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“Don’t </a:t>
            </a:r>
            <a:r>
              <a:rPr sz="1200" spc="55" dirty="0">
                <a:latin typeface="Cambria"/>
                <a:cs typeface="Cambria"/>
              </a:rPr>
              <a:t>care” </a:t>
            </a:r>
            <a:r>
              <a:rPr sz="1200" spc="65" dirty="0">
                <a:latin typeface="Cambria"/>
                <a:cs typeface="Cambria"/>
              </a:rPr>
              <a:t>conditions </a:t>
            </a:r>
            <a:r>
              <a:rPr sz="1200" spc="35" dirty="0">
                <a:latin typeface="Cambria"/>
                <a:cs typeface="Cambria"/>
              </a:rPr>
              <a:t>allow </a:t>
            </a:r>
            <a:r>
              <a:rPr sz="1200" spc="125" dirty="0">
                <a:latin typeface="Cambria"/>
                <a:cs typeface="Cambria"/>
              </a:rPr>
              <a:t>us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replace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empty </a:t>
            </a:r>
            <a:r>
              <a:rPr sz="1200" spc="50" dirty="0">
                <a:latin typeface="Cambria"/>
                <a:cs typeface="Cambria"/>
              </a:rPr>
              <a:t>cell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00" dirty="0">
                <a:latin typeface="Cambria"/>
                <a:cs typeface="Cambria"/>
              </a:rPr>
              <a:t>K- </a:t>
            </a:r>
            <a:r>
              <a:rPr sz="1200" spc="105" dirty="0">
                <a:latin typeface="Cambria"/>
                <a:cs typeface="Cambria"/>
              </a:rPr>
              <a:t> map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form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grouping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variables.</a:t>
            </a:r>
            <a:endParaRPr sz="1200">
              <a:latin typeface="Cambria"/>
              <a:cs typeface="Cambria"/>
            </a:endParaRPr>
          </a:p>
          <a:p>
            <a:pPr marL="697865" marR="6350" lvl="1" indent="-228600" algn="just">
              <a:lnSpc>
                <a:spcPts val="1620"/>
              </a:lnSpc>
              <a:buFont typeface="Courier New"/>
              <a:buChar char="o"/>
              <a:tabLst>
                <a:tab pos="698500" algn="l"/>
              </a:tabLst>
            </a:pPr>
            <a:r>
              <a:rPr sz="1200" spc="55" dirty="0">
                <a:latin typeface="Cambria"/>
                <a:cs typeface="Cambria"/>
              </a:rPr>
              <a:t>While </a:t>
            </a:r>
            <a:r>
              <a:rPr sz="1200" spc="60" dirty="0">
                <a:latin typeface="Cambria"/>
                <a:cs typeface="Cambria"/>
              </a:rPr>
              <a:t>forming </a:t>
            </a:r>
            <a:r>
              <a:rPr sz="1200" spc="70" dirty="0">
                <a:latin typeface="Cambria"/>
                <a:cs typeface="Cambria"/>
              </a:rPr>
              <a:t>groups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cells, </a:t>
            </a:r>
            <a:r>
              <a:rPr sz="1200" spc="20" dirty="0">
                <a:latin typeface="Cambria"/>
                <a:cs typeface="Cambria"/>
              </a:rPr>
              <a:t>we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5" dirty="0">
                <a:latin typeface="Cambria"/>
                <a:cs typeface="Cambria"/>
              </a:rPr>
              <a:t>consider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“”Don’t care” </a:t>
            </a:r>
            <a:r>
              <a:rPr sz="1200" spc="50" dirty="0">
                <a:latin typeface="Cambria"/>
                <a:cs typeface="Cambria"/>
              </a:rPr>
              <a:t>cell </a:t>
            </a:r>
            <a:r>
              <a:rPr sz="1200" spc="100" dirty="0">
                <a:latin typeface="Cambria"/>
                <a:cs typeface="Cambria"/>
              </a:rPr>
              <a:t>as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either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simply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ignore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cell.</a:t>
            </a:r>
            <a:endParaRPr sz="1200">
              <a:latin typeface="Cambria"/>
              <a:cs typeface="Cambria"/>
            </a:endParaRPr>
          </a:p>
          <a:p>
            <a:pPr marL="697865" marR="5080" lvl="1" indent="-228600" algn="just">
              <a:lnSpc>
                <a:spcPts val="1620"/>
              </a:lnSpc>
              <a:buFont typeface="Courier New"/>
              <a:buChar char="o"/>
              <a:tabLst>
                <a:tab pos="698500" algn="l"/>
              </a:tabLst>
            </a:pPr>
            <a:r>
              <a:rPr sz="1200" spc="105" dirty="0">
                <a:latin typeface="Cambria"/>
                <a:cs typeface="Cambria"/>
              </a:rPr>
              <a:t>Thus, </a:t>
            </a:r>
            <a:r>
              <a:rPr sz="1200" spc="65" dirty="0">
                <a:latin typeface="Cambria"/>
                <a:cs typeface="Cambria"/>
              </a:rPr>
              <a:t>“Don’t </a:t>
            </a:r>
            <a:r>
              <a:rPr sz="1200" spc="60" dirty="0">
                <a:latin typeface="Cambria"/>
                <a:cs typeface="Cambria"/>
              </a:rPr>
              <a:t>care” condition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5" dirty="0">
                <a:latin typeface="Cambria"/>
                <a:cs typeface="Cambria"/>
              </a:rPr>
              <a:t>help </a:t>
            </a:r>
            <a:r>
              <a:rPr sz="1200" spc="125" dirty="0">
                <a:latin typeface="Cambria"/>
                <a:cs typeface="Cambria"/>
              </a:rPr>
              <a:t>us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0" dirty="0">
                <a:latin typeface="Cambria"/>
                <a:cs typeface="Cambria"/>
              </a:rPr>
              <a:t>form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larger </a:t>
            </a:r>
            <a:r>
              <a:rPr sz="1200" spc="65" dirty="0">
                <a:latin typeface="Cambria"/>
                <a:cs typeface="Cambria"/>
              </a:rPr>
              <a:t>group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cells.</a:t>
            </a:r>
            <a:endParaRPr sz="1200">
              <a:latin typeface="Cambria"/>
              <a:cs typeface="Cambria"/>
            </a:endParaRPr>
          </a:p>
          <a:p>
            <a:pPr marL="697865" marR="6350" lvl="1" indent="-228600" algn="just">
              <a:lnSpc>
                <a:spcPts val="1620"/>
              </a:lnSpc>
              <a:buFont typeface="Courier New"/>
              <a:buChar char="o"/>
              <a:tabLst>
                <a:tab pos="698500" algn="l"/>
              </a:tabLst>
            </a:pP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65" dirty="0">
                <a:latin typeface="Cambria"/>
                <a:cs typeface="Cambria"/>
              </a:rPr>
              <a:t>is not </a:t>
            </a:r>
            <a:r>
              <a:rPr sz="1200" spc="60" dirty="0">
                <a:latin typeface="Cambria"/>
                <a:cs typeface="Cambria"/>
              </a:rPr>
              <a:t>always </a:t>
            </a:r>
            <a:r>
              <a:rPr sz="1200" spc="70" dirty="0">
                <a:latin typeface="Cambria"/>
                <a:cs typeface="Cambria"/>
              </a:rPr>
              <a:t>necessary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25" dirty="0">
                <a:latin typeface="Cambria"/>
                <a:cs typeface="Cambria"/>
              </a:rPr>
              <a:t>fill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60" dirty="0">
                <a:latin typeface="Cambria"/>
                <a:cs typeface="Cambria"/>
              </a:rPr>
              <a:t>complete </a:t>
            </a:r>
            <a:r>
              <a:rPr sz="1200" spc="80" dirty="0">
                <a:latin typeface="Cambria"/>
                <a:cs typeface="Cambria"/>
              </a:rPr>
              <a:t>truth </a:t>
            </a:r>
            <a:r>
              <a:rPr sz="1200" spc="60" dirty="0">
                <a:latin typeface="Cambria"/>
                <a:cs typeface="Cambria"/>
              </a:rPr>
              <a:t>table </a:t>
            </a:r>
            <a:r>
              <a:rPr sz="1200" spc="20" dirty="0">
                <a:latin typeface="Cambria"/>
                <a:cs typeface="Cambria"/>
              </a:rPr>
              <a:t>for </a:t>
            </a:r>
            <a:r>
              <a:rPr sz="1200" spc="75" dirty="0">
                <a:latin typeface="Cambria"/>
                <a:cs typeface="Cambria"/>
              </a:rPr>
              <a:t>some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real-world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problems.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We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may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choice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  </a:t>
            </a:r>
            <a:r>
              <a:rPr sz="1200" spc="25" dirty="0">
                <a:latin typeface="Cambria"/>
                <a:cs typeface="Cambria"/>
              </a:rPr>
              <a:t>fill 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 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complete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table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e.g. </a:t>
            </a:r>
            <a:r>
              <a:rPr sz="1200" spc="45" dirty="0">
                <a:latin typeface="Cambria"/>
                <a:cs typeface="Cambria"/>
              </a:rPr>
              <a:t>while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dealing  </a:t>
            </a:r>
            <a:r>
              <a:rPr sz="1200" spc="50" dirty="0">
                <a:latin typeface="Cambria"/>
                <a:cs typeface="Cambria"/>
              </a:rPr>
              <a:t>with  </a:t>
            </a:r>
            <a:r>
              <a:rPr sz="1200" spc="175" dirty="0">
                <a:latin typeface="Cambria"/>
                <a:cs typeface="Cambria"/>
              </a:rPr>
              <a:t>BCD </a:t>
            </a:r>
            <a:r>
              <a:rPr sz="1200" spc="90" dirty="0">
                <a:latin typeface="Cambria"/>
                <a:cs typeface="Cambria"/>
              </a:rPr>
              <a:t>numbers </a:t>
            </a:r>
            <a:r>
              <a:rPr sz="1200" spc="65" dirty="0">
                <a:latin typeface="Cambria"/>
                <a:cs typeface="Cambria"/>
              </a:rPr>
              <a:t>encoded  </a:t>
            </a:r>
            <a:r>
              <a:rPr sz="1200" spc="100" dirty="0">
                <a:latin typeface="Cambria"/>
                <a:cs typeface="Cambria"/>
              </a:rPr>
              <a:t>as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 </a:t>
            </a:r>
            <a:r>
              <a:rPr sz="1200" spc="75" dirty="0">
                <a:latin typeface="Cambria"/>
                <a:cs typeface="Cambria"/>
              </a:rPr>
              <a:t>bits, </a:t>
            </a:r>
            <a:r>
              <a:rPr sz="1200" spc="20" dirty="0">
                <a:latin typeface="Cambria"/>
                <a:cs typeface="Cambria"/>
              </a:rPr>
              <a:t>we </a:t>
            </a:r>
            <a:r>
              <a:rPr sz="1200" spc="90" dirty="0">
                <a:latin typeface="Cambria"/>
                <a:cs typeface="Cambria"/>
              </a:rPr>
              <a:t>may </a:t>
            </a:r>
            <a:r>
              <a:rPr sz="1200" spc="70" dirty="0">
                <a:latin typeface="Cambria"/>
                <a:cs typeface="Cambria"/>
              </a:rPr>
              <a:t>not </a:t>
            </a:r>
            <a:r>
              <a:rPr sz="1200" spc="65" dirty="0">
                <a:latin typeface="Cambria"/>
                <a:cs typeface="Cambria"/>
              </a:rPr>
              <a:t>care </a:t>
            </a:r>
            <a:r>
              <a:rPr sz="1200" spc="80" dirty="0">
                <a:latin typeface="Cambria"/>
                <a:cs typeface="Cambria"/>
              </a:rPr>
              <a:t>about </a:t>
            </a:r>
            <a:r>
              <a:rPr sz="1200" spc="85" dirty="0">
                <a:latin typeface="Cambria"/>
                <a:cs typeface="Cambria"/>
              </a:rPr>
              <a:t>any </a:t>
            </a:r>
            <a:r>
              <a:rPr sz="1200" spc="70" dirty="0">
                <a:latin typeface="Cambria"/>
                <a:cs typeface="Cambria"/>
              </a:rPr>
              <a:t>codes </a:t>
            </a:r>
            <a:r>
              <a:rPr sz="1200" spc="50" dirty="0">
                <a:latin typeface="Cambria"/>
                <a:cs typeface="Cambria"/>
              </a:rPr>
              <a:t>above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75" dirty="0">
                <a:latin typeface="Cambria"/>
                <a:cs typeface="Cambria"/>
              </a:rPr>
              <a:t>BCD </a:t>
            </a:r>
            <a:r>
              <a:rPr sz="1200" spc="75" dirty="0">
                <a:latin typeface="Cambria"/>
                <a:cs typeface="Cambria"/>
              </a:rPr>
              <a:t>range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(0,1,2,...9).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We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would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normally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care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25" dirty="0">
                <a:latin typeface="Cambria"/>
                <a:cs typeface="Cambria"/>
              </a:rPr>
              <a:t>fill 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 those  codes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because </a:t>
            </a:r>
            <a:r>
              <a:rPr sz="1200" spc="70" dirty="0">
                <a:latin typeface="Cambria"/>
                <a:cs typeface="Cambria"/>
              </a:rPr>
              <a:t>those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codes</a:t>
            </a:r>
            <a:r>
              <a:rPr sz="1200" spc="75" dirty="0">
                <a:latin typeface="Cambria"/>
                <a:cs typeface="Cambria"/>
              </a:rPr>
              <a:t> (1010,1011,1100,1101,1110,1111) </a:t>
            </a:r>
            <a:r>
              <a:rPr sz="1200" spc="20" dirty="0">
                <a:latin typeface="Cambria"/>
                <a:cs typeface="Cambria"/>
              </a:rPr>
              <a:t>will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never 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exist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long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dealing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only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175" dirty="0">
                <a:latin typeface="Cambria"/>
                <a:cs typeface="Cambria"/>
              </a:rPr>
              <a:t>BCD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encoded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numbers.</a:t>
            </a:r>
            <a:endParaRPr sz="1200">
              <a:latin typeface="Cambria"/>
              <a:cs typeface="Cambria"/>
            </a:endParaRPr>
          </a:p>
          <a:p>
            <a:pPr marL="697865" marR="8255" algn="just">
              <a:lnSpc>
                <a:spcPts val="1620"/>
              </a:lnSpc>
              <a:spcBef>
                <a:spcPts val="5"/>
              </a:spcBef>
            </a:pPr>
            <a:r>
              <a:rPr sz="1200" spc="60" dirty="0">
                <a:latin typeface="Cambria"/>
                <a:cs typeface="Cambria"/>
              </a:rPr>
              <a:t>These </a:t>
            </a:r>
            <a:r>
              <a:rPr sz="1200" spc="75" dirty="0">
                <a:latin typeface="Cambria"/>
                <a:cs typeface="Cambria"/>
              </a:rPr>
              <a:t>six </a:t>
            </a:r>
            <a:r>
              <a:rPr sz="1200" spc="55" dirty="0">
                <a:latin typeface="Cambria"/>
                <a:cs typeface="Cambria"/>
              </a:rPr>
              <a:t>invalid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codes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don’t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cares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50" dirty="0">
                <a:latin typeface="Cambria"/>
                <a:cs typeface="Cambria"/>
              </a:rPr>
              <a:t>far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20" dirty="0">
                <a:latin typeface="Cambria"/>
                <a:cs typeface="Cambria"/>
              </a:rPr>
              <a:t>we  </a:t>
            </a:r>
            <a:r>
              <a:rPr sz="1200" spc="55" dirty="0">
                <a:latin typeface="Cambria"/>
                <a:cs typeface="Cambria"/>
              </a:rPr>
              <a:t>are  </a:t>
            </a:r>
            <a:r>
              <a:rPr sz="1200" spc="80" dirty="0">
                <a:latin typeface="Cambria"/>
                <a:cs typeface="Cambria"/>
              </a:rPr>
              <a:t>concerned.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i.e.</a:t>
            </a:r>
            <a:endParaRPr sz="1200">
              <a:latin typeface="Cambria"/>
              <a:cs typeface="Cambria"/>
            </a:endParaRPr>
          </a:p>
          <a:p>
            <a:pPr marL="1155700" marR="9525" lvl="2" indent="-229235" algn="just">
              <a:lnSpc>
                <a:spcPts val="1620"/>
              </a:lnSpc>
              <a:buFont typeface="Wingdings"/>
              <a:buChar char=""/>
              <a:tabLst>
                <a:tab pos="1156335" algn="l"/>
              </a:tabLst>
            </a:pPr>
            <a:r>
              <a:rPr sz="1200" spc="40" dirty="0">
                <a:latin typeface="Cambria"/>
                <a:cs typeface="Cambria"/>
              </a:rPr>
              <a:t>We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do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care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what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out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  </a:t>
            </a:r>
            <a:r>
              <a:rPr sz="1200" spc="65" dirty="0">
                <a:latin typeface="Cambria"/>
                <a:cs typeface="Cambria"/>
              </a:rPr>
              <a:t>circuit  </a:t>
            </a:r>
            <a:r>
              <a:rPr sz="1200" spc="70" dirty="0">
                <a:latin typeface="Cambria"/>
                <a:cs typeface="Cambria"/>
              </a:rPr>
              <a:t>produces  </a:t>
            </a:r>
            <a:r>
              <a:rPr sz="1200" spc="20" dirty="0">
                <a:latin typeface="Cambria"/>
                <a:cs typeface="Cambria"/>
              </a:rPr>
              <a:t>for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don’t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cares.</a:t>
            </a:r>
            <a:endParaRPr sz="1200">
              <a:latin typeface="Cambria"/>
              <a:cs typeface="Cambria"/>
            </a:endParaRPr>
          </a:p>
          <a:p>
            <a:pPr marL="697865" lvl="1" indent="-229235" algn="just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40" dirty="0">
                <a:latin typeface="Cambria"/>
                <a:cs typeface="Cambria"/>
              </a:rPr>
              <a:t>We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only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use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don’t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conditions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group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simplifies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logic.</a:t>
            </a:r>
            <a:endParaRPr sz="1200">
              <a:latin typeface="Cambria"/>
              <a:cs typeface="Cambria"/>
            </a:endParaRPr>
          </a:p>
          <a:p>
            <a:pPr marL="697865" marR="6350" lvl="1" indent="-228600" algn="just">
              <a:lnSpc>
                <a:spcPct val="112500"/>
              </a:lnSpc>
              <a:buFont typeface="Courier New"/>
              <a:buChar char="o"/>
              <a:tabLst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cross </a:t>
            </a:r>
            <a:r>
              <a:rPr sz="1200" spc="-35" dirty="0">
                <a:latin typeface="Cambria"/>
                <a:cs typeface="Cambria"/>
              </a:rPr>
              <a:t>(x)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symbol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90" dirty="0">
                <a:latin typeface="Cambria"/>
                <a:cs typeface="Cambria"/>
              </a:rPr>
              <a:t>used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5" dirty="0">
                <a:latin typeface="Cambria"/>
                <a:cs typeface="Cambria"/>
              </a:rPr>
              <a:t>represent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45" dirty="0">
                <a:latin typeface="Cambria"/>
                <a:cs typeface="Cambria"/>
              </a:rPr>
              <a:t>“don’t </a:t>
            </a:r>
            <a:r>
              <a:rPr sz="1200" spc="60" dirty="0">
                <a:latin typeface="Cambria"/>
                <a:cs typeface="Cambria"/>
              </a:rPr>
              <a:t>care” </a:t>
            </a:r>
            <a:r>
              <a:rPr sz="1200" spc="45" dirty="0">
                <a:latin typeface="Cambria"/>
                <a:cs typeface="Cambria"/>
              </a:rPr>
              <a:t>cell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95" dirty="0">
                <a:latin typeface="Cambria"/>
                <a:cs typeface="Cambria"/>
              </a:rPr>
              <a:t>K-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map.</a:t>
            </a:r>
            <a:endParaRPr sz="1200">
              <a:latin typeface="Cambria"/>
              <a:cs typeface="Cambria"/>
            </a:endParaRPr>
          </a:p>
          <a:p>
            <a:pPr marL="240665" indent="-228600" algn="just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241300" algn="l"/>
              </a:tabLst>
            </a:pPr>
            <a:r>
              <a:rPr sz="1200" b="1" spc="80" dirty="0">
                <a:latin typeface="Cambria"/>
                <a:cs typeface="Cambria"/>
              </a:rPr>
              <a:t>Significance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100" dirty="0">
                <a:latin typeface="Cambria"/>
                <a:cs typeface="Cambria"/>
              </a:rPr>
              <a:t>“Don’t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care”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conditions:</a:t>
            </a:r>
            <a:endParaRPr sz="1200">
              <a:latin typeface="Cambria"/>
              <a:cs typeface="Cambria"/>
            </a:endParaRPr>
          </a:p>
          <a:p>
            <a:pPr marL="697865" marR="8255" lvl="1" indent="-228600" algn="just">
              <a:lnSpc>
                <a:spcPts val="1620"/>
              </a:lnSpc>
              <a:spcBef>
                <a:spcPts val="70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70" dirty="0">
                <a:latin typeface="Cambria"/>
                <a:cs typeface="Cambria"/>
              </a:rPr>
              <a:t>Don’t </a:t>
            </a:r>
            <a:r>
              <a:rPr sz="1200" spc="65" dirty="0">
                <a:latin typeface="Cambria"/>
                <a:cs typeface="Cambria"/>
              </a:rPr>
              <a:t>care </a:t>
            </a:r>
            <a:r>
              <a:rPr sz="1200" spc="70" dirty="0">
                <a:latin typeface="Cambria"/>
                <a:cs typeface="Cambria"/>
              </a:rPr>
              <a:t>conditions have the </a:t>
            </a:r>
            <a:r>
              <a:rPr sz="1200" spc="40" dirty="0">
                <a:latin typeface="Cambria"/>
                <a:cs typeface="Cambria"/>
              </a:rPr>
              <a:t>following </a:t>
            </a:r>
            <a:r>
              <a:rPr sz="1200" spc="70" dirty="0">
                <a:latin typeface="Cambria"/>
                <a:cs typeface="Cambria"/>
              </a:rPr>
              <a:t>significance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60" dirty="0">
                <a:latin typeface="Cambria"/>
                <a:cs typeface="Cambria"/>
              </a:rPr>
              <a:t>respect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design:</a:t>
            </a:r>
            <a:endParaRPr sz="1200">
              <a:latin typeface="Cambria"/>
              <a:cs typeface="Cambria"/>
            </a:endParaRPr>
          </a:p>
          <a:p>
            <a:pPr marL="1155700" marR="5080" lvl="2" indent="-229235">
              <a:lnSpc>
                <a:spcPts val="1620"/>
              </a:lnSpc>
              <a:buFont typeface="Wingdings"/>
              <a:buChar char=""/>
              <a:tabLst>
                <a:tab pos="1155700" algn="l"/>
                <a:tab pos="1156335" algn="l"/>
              </a:tabLst>
            </a:pPr>
            <a:r>
              <a:rPr sz="1200" b="1" spc="75" dirty="0">
                <a:latin typeface="Cambria"/>
                <a:cs typeface="Cambria"/>
              </a:rPr>
              <a:t>Simplification: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these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further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simplify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Boolean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expression.</a:t>
            </a:r>
            <a:endParaRPr sz="1200">
              <a:latin typeface="Cambria"/>
              <a:cs typeface="Cambria"/>
            </a:endParaRPr>
          </a:p>
          <a:p>
            <a:pPr marL="1155700" marR="7620" lvl="2" indent="-229235">
              <a:lnSpc>
                <a:spcPts val="1620"/>
              </a:lnSpc>
              <a:spcBef>
                <a:spcPts val="5"/>
              </a:spcBef>
              <a:buFont typeface="Wingdings"/>
              <a:buChar char=""/>
              <a:tabLst>
                <a:tab pos="1155700" algn="l"/>
                <a:tab pos="1156335" algn="l"/>
              </a:tabLst>
            </a:pPr>
            <a:r>
              <a:rPr sz="1200" b="1" spc="55" dirty="0">
                <a:latin typeface="Cambria"/>
                <a:cs typeface="Cambria"/>
              </a:rPr>
              <a:t>Lesser</a:t>
            </a:r>
            <a:r>
              <a:rPr sz="1200" b="1" spc="36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number 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38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gates:</a:t>
            </a:r>
            <a:r>
              <a:rPr sz="1200" b="1" spc="345" dirty="0">
                <a:latin typeface="Cambria"/>
                <a:cs typeface="Cambria"/>
              </a:rPr>
              <a:t> </a:t>
            </a:r>
            <a:r>
              <a:rPr sz="1200" dirty="0">
                <a:latin typeface="Wingdings"/>
                <a:cs typeface="Wingdings"/>
              </a:rPr>
              <a:t>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95" dirty="0">
                <a:latin typeface="Cambria"/>
                <a:cs typeface="Cambria"/>
              </a:rPr>
              <a:t>make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digital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design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economical.</a:t>
            </a:r>
            <a:endParaRPr sz="1200">
              <a:latin typeface="Cambria"/>
              <a:cs typeface="Cambria"/>
            </a:endParaRPr>
          </a:p>
          <a:p>
            <a:pPr marL="1155700" marR="8255" lvl="2" indent="-229235">
              <a:lnSpc>
                <a:spcPts val="1620"/>
              </a:lnSpc>
              <a:buFont typeface="Wingdings"/>
              <a:buChar char=""/>
              <a:tabLst>
                <a:tab pos="1155700" algn="l"/>
                <a:tab pos="1156335" algn="l"/>
              </a:tabLst>
            </a:pPr>
            <a:r>
              <a:rPr sz="1200" b="1" spc="60" dirty="0">
                <a:latin typeface="Cambria"/>
                <a:cs typeface="Cambria"/>
              </a:rPr>
              <a:t>Prevention</a:t>
            </a:r>
            <a:r>
              <a:rPr sz="1200" b="1" spc="31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31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Hazards:</a:t>
            </a:r>
            <a:r>
              <a:rPr sz="1200" b="1" spc="31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Don’t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care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also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prevents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hazards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-2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digital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systems.</a:t>
            </a:r>
            <a:endParaRPr sz="1200">
              <a:latin typeface="Cambria"/>
              <a:cs typeface="Cambria"/>
            </a:endParaRPr>
          </a:p>
          <a:p>
            <a:pPr marL="240665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80" dirty="0">
                <a:latin typeface="Cambria"/>
                <a:cs typeface="Cambria"/>
              </a:rPr>
              <a:t>Example: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46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693419"/>
            <a:ext cx="6016625" cy="802373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47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61188"/>
            <a:ext cx="6016625" cy="80232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48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666</Words>
  <Application>Microsoft Office PowerPoint</Application>
  <PresentationFormat>Custom</PresentationFormat>
  <Paragraphs>57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Calibri</vt:lpstr>
      <vt:lpstr>Cambria</vt:lpstr>
      <vt:lpstr>Century Gothic</vt:lpstr>
      <vt:lpstr>Courier New</vt:lpstr>
      <vt:lpstr>Symbol</vt:lpstr>
      <vt:lpstr>Times New Roman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aasvi2006@gmail.com</dc:creator>
  <cp:lastModifiedBy>hp</cp:lastModifiedBy>
  <cp:revision>2</cp:revision>
  <dcterms:created xsi:type="dcterms:W3CDTF">2022-07-26T08:15:10Z</dcterms:created>
  <dcterms:modified xsi:type="dcterms:W3CDTF">2022-07-26T08:53:41Z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2020-09-05T00:00:00Z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